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58" r:id="rId3"/>
    <p:sldId id="259" r:id="rId4"/>
    <p:sldId id="257" r:id="rId5"/>
    <p:sldId id="260" r:id="rId6"/>
    <p:sldId id="262" r:id="rId7"/>
    <p:sldId id="265" r:id="rId8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10" y="-1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769733-3B86-443B-BB32-CF49F32FD861}" type="datetimeFigureOut">
              <a:rPr lang="en-US" smtClean="0"/>
              <a:t>01/31/2014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DFC97E-6A1A-4661-A3AC-551455119C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009878-43EB-4A8C-A379-DC64236EB76D}" type="datetimeFigureOut">
              <a:rPr lang="en-US" smtClean="0"/>
              <a:t>01/29/2014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CFE0A8-1C0C-44F4-9B7D-30F7E1B589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49363" y="696913"/>
            <a:ext cx="4511675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6C4CBE-C76A-42DF-A4EE-C16F8F4B9AA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FE0A8-1C0C-44F4-9B7D-30F7E1B589C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8585-0098-4A43-9D71-F3ABADCB9175}" type="datetime1">
              <a:rPr lang="en-US" smtClean="0"/>
              <a:t>01/31/2014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56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4B54-F9E4-451D-AC98-47767D064336}" type="datetime1">
              <a:rPr lang="en-US" smtClean="0"/>
              <a:t>01/31/2014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42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2DB-FC4C-4A49-B4EA-C8C71E25C18B}" type="datetime1">
              <a:rPr lang="en-US" smtClean="0"/>
              <a:t>01/31/2014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22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BB04-9872-4E2A-9F05-E3449342C9CD}" type="datetime1">
              <a:rPr lang="en-US" smtClean="0"/>
              <a:t>01/31/2014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31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82B0-DFFE-44F8-B0E3-698C8056F710}" type="datetime1">
              <a:rPr lang="en-US" smtClean="0"/>
              <a:t>01/31/2014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96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5EDF-5DB0-462A-9310-5E5F1AC6A0A2}" type="datetime1">
              <a:rPr lang="en-US" smtClean="0"/>
              <a:t>01/31/2014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20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01F3-3CA5-4383-93F7-7E31D94B9DE5}" type="datetime1">
              <a:rPr lang="en-US" smtClean="0"/>
              <a:t>01/31/2014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00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C8EB-FC69-4290-B9C5-C69B6BCEA519}" type="datetime1">
              <a:rPr lang="en-US" smtClean="0"/>
              <a:t>01/31/2014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20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8A4-1654-42DA-99EA-E9AF858A4F2D}" type="datetime1">
              <a:rPr lang="en-US" smtClean="0"/>
              <a:t>01/31/2014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0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9394-5EA2-48F2-A8E7-E17340F2270E}" type="datetime1">
              <a:rPr lang="en-US" smtClean="0"/>
              <a:t>01/31/2014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96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EB4-633D-4899-818A-282CEC7E2240}" type="datetime1">
              <a:rPr lang="en-US" smtClean="0"/>
              <a:t>01/31/2014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967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8F2D-6DD2-4471-80A0-CC8F39520A9D}" type="datetime1">
              <a:rPr lang="en-US" smtClean="0"/>
              <a:t>01/31/2014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2651-96F5-4473-8414-C9F39CA71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831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cacce.net/image/44189031.jpg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http://www.plantcitygov.com/images/pages/N875/PlantCityCitySeal%202005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5" Type="http://schemas.openxmlformats.org/officeDocument/2006/relationships/image" Target="../media/image9.jpeg"/><Relationship Id="rId10" Type="http://schemas.openxmlformats.org/officeDocument/2006/relationships/image" Target="http://www.pyhot.org/logos/City%20of%20Tampa.jpg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jpeg"/><Relationship Id="rId14" Type="http://schemas.openxmlformats.org/officeDocument/2006/relationships/image" Target="http://vacationtc.com/tt_logo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07818" y="145469"/>
            <a:ext cx="9642763" cy="1714500"/>
          </a:xfrm>
          <a:solidFill>
            <a:srgbClr val="00B0F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Community Violence Prevention Collaborative</a:t>
            </a:r>
          </a:p>
        </p:txBody>
      </p:sp>
      <p:sp>
        <p:nvSpPr>
          <p:cNvPr id="29" name="Subtitle 28"/>
          <p:cNvSpPr>
            <a:spLocks noGrp="1"/>
          </p:cNvSpPr>
          <p:nvPr>
            <p:ph type="subTitle" idx="1"/>
          </p:nvPr>
        </p:nvSpPr>
        <p:spPr>
          <a:xfrm>
            <a:off x="1683331" y="2067780"/>
            <a:ext cx="6681356" cy="152745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b="1" dirty="0" smtClean="0">
                <a:solidFill>
                  <a:srgbClr val="C00000"/>
                </a:solidFill>
              </a:rPr>
              <a:t>Summit #1: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MENTAL HEALTH AND SUBSTANCE ABUSE</a:t>
            </a:r>
            <a:r>
              <a:rPr lang="en-US" sz="2600" b="1" dirty="0" smtClean="0">
                <a:solidFill>
                  <a:srgbClr val="C00000"/>
                </a:solidFill>
              </a:rPr>
              <a:t/>
            </a:r>
            <a:br>
              <a:rPr lang="en-US" sz="2600" b="1" dirty="0" smtClean="0">
                <a:solidFill>
                  <a:srgbClr val="C00000"/>
                </a:solidFill>
              </a:rPr>
            </a:br>
            <a:r>
              <a:rPr lang="en-US" sz="1800" b="1" dirty="0" smtClean="0">
                <a:solidFill>
                  <a:srgbClr val="C00000"/>
                </a:solidFill>
              </a:rPr>
              <a:t>February 13, 2014</a:t>
            </a:r>
          </a:p>
          <a:p>
            <a:pPr eaLnBrk="1" hangingPunct="1">
              <a:lnSpc>
                <a:spcPct val="170000"/>
              </a:lnSpc>
              <a:defRPr/>
            </a:pPr>
            <a:endParaRPr lang="en-US" sz="6400" dirty="0" smtClean="0"/>
          </a:p>
          <a:p>
            <a:pPr eaLnBrk="1" hangingPunct="1">
              <a:lnSpc>
                <a:spcPct val="170000"/>
              </a:lnSpc>
              <a:defRPr/>
            </a:pPr>
            <a:endParaRPr lang="en-US" sz="6400" spc="0" dirty="0">
              <a:solidFill>
                <a:schemeClr val="tx1"/>
              </a:solidFill>
            </a:endParaRPr>
          </a:p>
        </p:txBody>
      </p:sp>
      <p:pic>
        <p:nvPicPr>
          <p:cNvPr id="15364" name="Picture 4" descr="C:\Users\LealK\AppData\Local\Microsoft\Windows\Temporary Internet Files\Content.Outlook\8R7ZFRYM\13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2" y="4145280"/>
            <a:ext cx="1410436" cy="134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Users\LealK\AppData\Local\Microsoft\Windows\Temporary Internet Files\Content.Outlook\8R7ZFRYM\State Attorn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4846" y="4430681"/>
            <a:ext cx="315244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3" descr="C:\Users\LealK\AppData\Local\Microsoft\Windows\Temporary Internet Files\Content.Outlook\8R7ZFRYM\julie-holt-medallion-b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5373" y="4345921"/>
            <a:ext cx="1224121" cy="134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 noGrp="1"/>
          </p:cNvGrpSpPr>
          <p:nvPr/>
        </p:nvGrpSpPr>
        <p:grpSpPr bwMode="auto">
          <a:xfrm>
            <a:off x="617221" y="5613400"/>
            <a:ext cx="8801100" cy="1554480"/>
            <a:chOff x="601" y="1052"/>
            <a:chExt cx="10791" cy="1410"/>
          </a:xfrm>
        </p:grpSpPr>
        <p:pic>
          <p:nvPicPr>
            <p:cNvPr id="15370" name="Picture 11" descr="HillsSea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1" y="1052"/>
              <a:ext cx="1828" cy="1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1" name="il_fi" descr="http://cacce.net/image/44189031.jpg"/>
            <p:cNvPicPr>
              <a:picLocks noChangeAspect="1" noChangeArrowheads="1"/>
            </p:cNvPicPr>
            <p:nvPr/>
          </p:nvPicPr>
          <p:blipFill>
            <a:blip r:embed="rId7" r:link="rId8" cstate="print"/>
            <a:srcRect/>
            <a:stretch>
              <a:fillRect/>
            </a:stretch>
          </p:blipFill>
          <p:spPr bwMode="auto">
            <a:xfrm>
              <a:off x="2545" y="1230"/>
              <a:ext cx="2149" cy="1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13" descr="http://www.pyhot.org/logos/City%20of%20Tampa.jpg"/>
            <p:cNvPicPr>
              <a:picLocks noChangeAspect="1" noChangeArrowheads="1"/>
            </p:cNvPicPr>
            <p:nvPr/>
          </p:nvPicPr>
          <p:blipFill>
            <a:blip r:embed="rId9" r:link="rId10" cstate="print"/>
            <a:srcRect/>
            <a:stretch>
              <a:fillRect/>
            </a:stretch>
          </p:blipFill>
          <p:spPr bwMode="auto">
            <a:xfrm>
              <a:off x="6543" y="1230"/>
              <a:ext cx="2715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3" name="Picture 14" descr="http://www.plantcitygov.com/images/pages/N875/PlantCityCitySeal%202005.jpg"/>
            <p:cNvPicPr>
              <a:picLocks noChangeAspect="1" noChangeArrowheads="1"/>
            </p:cNvPicPr>
            <p:nvPr/>
          </p:nvPicPr>
          <p:blipFill>
            <a:blip r:embed="rId11" r:link="rId12" cstate="print"/>
            <a:srcRect/>
            <a:stretch>
              <a:fillRect/>
            </a:stretch>
          </p:blipFill>
          <p:spPr bwMode="auto">
            <a:xfrm>
              <a:off x="4809" y="1230"/>
              <a:ext cx="1618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4" name="Picture 15" descr="http://vacationtc.com/tt_logo.jpg"/>
            <p:cNvPicPr>
              <a:picLocks noChangeAspect="1" noChangeArrowheads="1"/>
            </p:cNvPicPr>
            <p:nvPr/>
          </p:nvPicPr>
          <p:blipFill>
            <a:blip r:embed="rId13" r:link="rId14" cstate="print"/>
            <a:srcRect/>
            <a:stretch>
              <a:fillRect/>
            </a:stretch>
          </p:blipFill>
          <p:spPr bwMode="auto">
            <a:xfrm>
              <a:off x="9373" y="1231"/>
              <a:ext cx="2019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8" name="Picture 2" descr="C:\Users\LealK\AppData\Local\Microsoft\Windows\Temporary Internet Files\Content.Outlook\8R7ZFRYM\Hillsborough-County-Sheriffs-Office (2)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31229" y="4390487"/>
            <a:ext cx="1479073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09" y="1745673"/>
            <a:ext cx="9601200" cy="52548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November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2013 </a:t>
            </a:r>
            <a:r>
              <a:rPr lang="en-US" b="1" dirty="0" smtClean="0"/>
              <a:t>– Prioritized </a:t>
            </a:r>
            <a:r>
              <a:rPr lang="en-US" b="1" dirty="0" smtClean="0"/>
              <a:t>5 </a:t>
            </a:r>
            <a:r>
              <a:rPr lang="en-US" b="1" dirty="0" smtClean="0"/>
              <a:t>R</a:t>
            </a:r>
            <a:r>
              <a:rPr lang="en-US" b="1" dirty="0" smtClean="0"/>
              <a:t>isk </a:t>
            </a:r>
            <a:r>
              <a:rPr lang="en-US" b="1" dirty="0" smtClean="0"/>
              <a:t>and </a:t>
            </a:r>
            <a:r>
              <a:rPr lang="en-US" b="1" dirty="0" smtClean="0"/>
              <a:t>Resilience </a:t>
            </a:r>
            <a:r>
              <a:rPr lang="en-US" b="1" dirty="0" smtClean="0"/>
              <a:t>factors</a:t>
            </a:r>
            <a:r>
              <a:rPr lang="en-US" dirty="0"/>
              <a:t>	</a:t>
            </a:r>
            <a:endParaRPr lang="en-US" dirty="0" smtClean="0"/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Mental </a:t>
            </a:r>
            <a:r>
              <a:rPr lang="en-US" dirty="0" smtClean="0"/>
              <a:t>Illness </a:t>
            </a:r>
            <a:r>
              <a:rPr lang="en-US" dirty="0" smtClean="0"/>
              <a:t>and </a:t>
            </a:r>
            <a:r>
              <a:rPr lang="en-US" dirty="0" smtClean="0"/>
              <a:t>Substance </a:t>
            </a:r>
            <a:r>
              <a:rPr lang="en-US" dirty="0" smtClean="0"/>
              <a:t>A</a:t>
            </a:r>
            <a:r>
              <a:rPr lang="en-US" dirty="0" smtClean="0"/>
              <a:t>buse</a:t>
            </a:r>
            <a:endParaRPr lang="en-US" dirty="0" smtClean="0"/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Positive attachments and relationships in families</a:t>
            </a:r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Neighborhood deterioration</a:t>
            </a:r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Coordination of </a:t>
            </a:r>
            <a:r>
              <a:rPr lang="en-US" dirty="0" smtClean="0"/>
              <a:t>resources</a:t>
            </a:r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Community Connectedness</a:t>
            </a:r>
          </a:p>
          <a:p>
            <a:pPr marL="1828800" lvl="1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January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 </a:t>
            </a:r>
            <a:r>
              <a:rPr lang="en-US" b="1" dirty="0" smtClean="0"/>
              <a:t>– Prioritized </a:t>
            </a:r>
            <a:r>
              <a:rPr lang="en-US" b="1" dirty="0" smtClean="0"/>
              <a:t>Strategies </a:t>
            </a:r>
            <a:r>
              <a:rPr lang="en-US" b="1" dirty="0" smtClean="0"/>
              <a:t>to </a:t>
            </a:r>
            <a:r>
              <a:rPr lang="en-US" b="1" dirty="0" smtClean="0"/>
              <a:t>Address </a:t>
            </a:r>
            <a:br>
              <a:rPr lang="en-US" b="1" dirty="0" smtClean="0"/>
            </a:br>
            <a:r>
              <a:rPr lang="en-US" b="1" dirty="0" smtClean="0"/>
              <a:t>	           	       Risk </a:t>
            </a:r>
            <a:r>
              <a:rPr lang="en-US" b="1" dirty="0" smtClean="0"/>
              <a:t>and </a:t>
            </a:r>
            <a:r>
              <a:rPr lang="en-US" b="1" dirty="0" smtClean="0"/>
              <a:t>Resilience </a:t>
            </a:r>
            <a:r>
              <a:rPr lang="en-US" b="1" dirty="0" smtClean="0"/>
              <a:t>factors</a:t>
            </a:r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Economic development, employment and job opportunities</a:t>
            </a:r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Successful re-entry</a:t>
            </a:r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Quality education and positive school climate</a:t>
            </a:r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Trauma informed care</a:t>
            </a:r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Family support services</a:t>
            </a:r>
          </a:p>
          <a:p>
            <a:pPr marL="1828800" lvl="1" indent="-457200">
              <a:buFont typeface="+mj-lt"/>
              <a:buAutoNum type="arabicPeriod"/>
            </a:pPr>
            <a:r>
              <a:rPr lang="en-US" dirty="0" smtClean="0"/>
              <a:t>Supports for mental health and substance abuse treatment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7818" y="218205"/>
            <a:ext cx="9642763" cy="139238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Today‘s Agenda Builds Upon Prior Work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5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54" y="2069042"/>
            <a:ext cx="9528463" cy="4931516"/>
          </a:xfrm>
        </p:spPr>
        <p:txBody>
          <a:bodyPr>
            <a:normAutofit/>
          </a:bodyPr>
          <a:lstStyle/>
          <a:p>
            <a:r>
              <a:rPr lang="en-US" b="1" dirty="0" smtClean="0"/>
              <a:t>March </a:t>
            </a:r>
            <a:r>
              <a:rPr lang="en-US" b="1" dirty="0" smtClean="0"/>
              <a:t>2014 – Summit #2: </a:t>
            </a:r>
            <a:br>
              <a:rPr lang="en-US" b="1" dirty="0" smtClean="0"/>
            </a:br>
            <a:r>
              <a:rPr lang="en-US" b="1" dirty="0" smtClean="0"/>
              <a:t>Positive Attachment and Relationships in Families</a:t>
            </a:r>
          </a:p>
          <a:p>
            <a:pPr lvl="1"/>
            <a:r>
              <a:rPr lang="en-US" dirty="0" smtClean="0"/>
              <a:t>Explore ways to </a:t>
            </a:r>
            <a:r>
              <a:rPr lang="en-US" dirty="0" smtClean="0"/>
              <a:t>promote the resilience factor of positive attachment and relationships in families</a:t>
            </a:r>
          </a:p>
          <a:p>
            <a:pPr lvl="1"/>
            <a:r>
              <a:rPr lang="en-US" dirty="0" smtClean="0"/>
              <a:t>Discussion </a:t>
            </a:r>
            <a:r>
              <a:rPr lang="en-US" dirty="0" smtClean="0"/>
              <a:t>of how </a:t>
            </a:r>
            <a:r>
              <a:rPr lang="en-US" dirty="0" smtClean="0"/>
              <a:t>resources can be better coordinated </a:t>
            </a:r>
            <a:endParaRPr lang="en-US" dirty="0" smtClean="0"/>
          </a:p>
          <a:p>
            <a:r>
              <a:rPr lang="en-US" b="1" dirty="0" smtClean="0"/>
              <a:t>April </a:t>
            </a:r>
            <a:r>
              <a:rPr lang="en-US" b="1" dirty="0" smtClean="0"/>
              <a:t>2014– Summit #3: </a:t>
            </a:r>
            <a:br>
              <a:rPr lang="en-US" b="1" dirty="0" smtClean="0"/>
            </a:br>
            <a:r>
              <a:rPr lang="en-US" b="1" dirty="0" smtClean="0"/>
              <a:t>Neighborhood Deterioration</a:t>
            </a:r>
          </a:p>
          <a:p>
            <a:pPr lvl="1"/>
            <a:r>
              <a:rPr lang="en-US" dirty="0" smtClean="0"/>
              <a:t>Explore ways to </a:t>
            </a:r>
            <a:r>
              <a:rPr lang="en-US" dirty="0" smtClean="0"/>
              <a:t>reduce the risk factor of neighborhood deterioration</a:t>
            </a:r>
          </a:p>
          <a:p>
            <a:pPr lvl="1"/>
            <a:r>
              <a:rPr lang="en-US" dirty="0" smtClean="0"/>
              <a:t>Discussion </a:t>
            </a:r>
            <a:r>
              <a:rPr lang="en-US" dirty="0" smtClean="0"/>
              <a:t>of how </a:t>
            </a:r>
            <a:r>
              <a:rPr lang="en-US" dirty="0" smtClean="0"/>
              <a:t>resources can be better coordinated</a:t>
            </a:r>
          </a:p>
          <a:p>
            <a:r>
              <a:rPr lang="en-US" b="1" dirty="0" smtClean="0"/>
              <a:t>May 2014 – Refine and Prioritize Strategies</a:t>
            </a:r>
            <a:endParaRPr lang="en-US" b="1" dirty="0" smtClean="0"/>
          </a:p>
          <a:p>
            <a:r>
              <a:rPr lang="en-US" b="1" dirty="0" smtClean="0"/>
              <a:t>June </a:t>
            </a:r>
            <a:r>
              <a:rPr lang="en-US" b="1" dirty="0" smtClean="0"/>
              <a:t>2014 – Draft Strategic Plan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7818" y="218205"/>
            <a:ext cx="9642763" cy="139238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Today‘s Agenda Leads to Future Work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558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55" y="1974274"/>
            <a:ext cx="9497290" cy="5226627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Identify </a:t>
            </a:r>
            <a:r>
              <a:rPr lang="en-US" sz="2400" b="1" dirty="0" smtClean="0"/>
              <a:t>resources </a:t>
            </a:r>
            <a:r>
              <a:rPr lang="en-US" sz="2600" b="1" dirty="0" smtClean="0"/>
              <a:t>(</a:t>
            </a:r>
            <a:r>
              <a:rPr lang="en-US" sz="1800" b="1" dirty="0" smtClean="0"/>
              <a:t>activities,</a:t>
            </a:r>
            <a:r>
              <a:rPr lang="en-US" sz="2600" b="1" dirty="0" smtClean="0"/>
              <a:t> </a:t>
            </a:r>
            <a:r>
              <a:rPr lang="en-US" sz="1800" b="1" dirty="0" smtClean="0"/>
              <a:t>programs</a:t>
            </a:r>
            <a:r>
              <a:rPr lang="en-US" sz="1800" b="1" dirty="0" smtClean="0"/>
              <a:t>, services, collaborative efforts, </a:t>
            </a:r>
            <a:r>
              <a:rPr lang="en-US" sz="1800" b="1" dirty="0" smtClean="0"/>
              <a:t>etc.</a:t>
            </a:r>
            <a:r>
              <a:rPr lang="en-US" sz="2600" b="1" dirty="0" smtClean="0"/>
              <a:t>) </a:t>
            </a:r>
            <a:r>
              <a:rPr lang="en-US" sz="2400" b="1" dirty="0" smtClean="0"/>
              <a:t>that support the </a:t>
            </a:r>
            <a:r>
              <a:rPr lang="en-US" sz="2400" b="1" dirty="0" smtClean="0"/>
              <a:t>strategies selected in the January </a:t>
            </a:r>
            <a:r>
              <a:rPr lang="en-US" sz="2400" b="1" dirty="0" smtClean="0"/>
              <a:t>meeting:</a:t>
            </a:r>
            <a:endParaRPr lang="en-US" sz="2400" b="1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Economic development, employment and job opportunities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Successful re-entry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Quality education and positive school climate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Trauma informed care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Family support services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Supports for mental health and substance abuse </a:t>
            </a:r>
            <a:r>
              <a:rPr lang="en-US" dirty="0" smtClean="0"/>
              <a:t>treatment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400" b="1" dirty="0" smtClean="0"/>
              <a:t>Identify ways to better coordinate service providers and community resources to </a:t>
            </a:r>
            <a:r>
              <a:rPr lang="en-US" sz="2400" b="1" dirty="0" smtClean="0"/>
              <a:t>reduce </a:t>
            </a:r>
            <a:r>
              <a:rPr lang="en-US" sz="2400" b="1" dirty="0" smtClean="0"/>
              <a:t>this </a:t>
            </a:r>
            <a:r>
              <a:rPr lang="en-US" sz="2400" b="1" dirty="0" smtClean="0"/>
              <a:t>risk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Identify ways </a:t>
            </a:r>
            <a:r>
              <a:rPr lang="en-US" sz="2400" b="1" dirty="0" smtClean="0"/>
              <a:t>public </a:t>
            </a:r>
            <a:r>
              <a:rPr lang="en-US" sz="2400" b="1" dirty="0" smtClean="0"/>
              <a:t>institutions (local governments, school district, criminal justice agencies, CBHC) </a:t>
            </a:r>
            <a:r>
              <a:rPr lang="en-US" sz="2400" b="1" dirty="0" smtClean="0"/>
              <a:t>can </a:t>
            </a:r>
            <a:r>
              <a:rPr lang="en-US" sz="2400" b="1" dirty="0" smtClean="0"/>
              <a:t>work together to reduce this </a:t>
            </a:r>
            <a:r>
              <a:rPr lang="en-US" sz="2400" b="1" dirty="0" smtClean="0"/>
              <a:t>risk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7818" y="176641"/>
            <a:ext cx="9642763" cy="139238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Reducing </a:t>
            </a:r>
            <a:r>
              <a:rPr lang="en-US" sz="4000" b="1" dirty="0" smtClean="0">
                <a:solidFill>
                  <a:schemeClr val="bg1"/>
                </a:solidFill>
              </a:rPr>
              <a:t>the </a:t>
            </a:r>
            <a:r>
              <a:rPr lang="en-US" sz="4000" b="1" dirty="0" smtClean="0">
                <a:solidFill>
                  <a:schemeClr val="bg1"/>
                </a:solidFill>
              </a:rPr>
              <a:t>Risk of 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Mental Illness </a:t>
            </a:r>
            <a:r>
              <a:rPr lang="en-US" sz="4000" b="1" dirty="0" smtClean="0">
                <a:solidFill>
                  <a:schemeClr val="bg1"/>
                </a:solidFill>
              </a:rPr>
              <a:t>and </a:t>
            </a:r>
            <a:r>
              <a:rPr lang="en-US" sz="4000" b="1" dirty="0" smtClean="0">
                <a:solidFill>
                  <a:schemeClr val="bg1"/>
                </a:solidFill>
              </a:rPr>
              <a:t>Substance Abuse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67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93717"/>
            <a:ext cx="9601201" cy="56110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Subcommittee discussion: </a:t>
            </a: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 smtClean="0"/>
              <a:t>Improving Mental Health </a:t>
            </a:r>
            <a:r>
              <a:rPr lang="en-US" b="1" dirty="0" smtClean="0"/>
              <a:t>and S</a:t>
            </a:r>
            <a:r>
              <a:rPr lang="en-US" b="1" dirty="0" smtClean="0"/>
              <a:t>ubstance </a:t>
            </a:r>
            <a:r>
              <a:rPr lang="en-US" b="1" dirty="0" smtClean="0"/>
              <a:t>A</a:t>
            </a:r>
            <a:r>
              <a:rPr lang="en-US" b="1" dirty="0" smtClean="0"/>
              <a:t>buse </a:t>
            </a:r>
            <a:r>
              <a:rPr lang="en-US" b="1" dirty="0" smtClean="0"/>
              <a:t>S</a:t>
            </a:r>
            <a:r>
              <a:rPr lang="en-US" b="1" dirty="0" smtClean="0"/>
              <a:t>ervices</a:t>
            </a:r>
            <a:endParaRPr lang="en-US" b="1" dirty="0" smtClean="0"/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dirty="0" smtClean="0"/>
              <a:t>K</a:t>
            </a:r>
            <a:r>
              <a:rPr lang="en-US" dirty="0" smtClean="0"/>
              <a:t>eeping </a:t>
            </a:r>
            <a:r>
              <a:rPr lang="en-US" dirty="0" smtClean="0"/>
              <a:t>in mind prioritized </a:t>
            </a:r>
            <a:r>
              <a:rPr lang="en-US" dirty="0" smtClean="0"/>
              <a:t>strategies, </a:t>
            </a:r>
            <a:endParaRPr lang="en-US" dirty="0" smtClean="0"/>
          </a:p>
          <a:p>
            <a:pPr marL="1371600" lvl="2" indent="-457200">
              <a:lnSpc>
                <a:spcPct val="120000"/>
              </a:lnSpc>
              <a:buFont typeface="+mj-lt"/>
              <a:buAutoNum type="alphaLcPeriod"/>
            </a:pPr>
            <a:r>
              <a:rPr lang="en-US" sz="2400" dirty="0" smtClean="0"/>
              <a:t>Identify existing programs that work</a:t>
            </a:r>
          </a:p>
          <a:p>
            <a:pPr marL="1371600" lvl="2" indent="-457200">
              <a:lnSpc>
                <a:spcPct val="120000"/>
              </a:lnSpc>
              <a:buFont typeface="+mj-lt"/>
              <a:buAutoNum type="alphaLcPeriod"/>
            </a:pPr>
            <a:r>
              <a:rPr lang="en-US" sz="2400" dirty="0" smtClean="0"/>
              <a:t>Identify programs we need to add</a:t>
            </a:r>
          </a:p>
          <a:p>
            <a:pPr marL="1371600" lvl="2" indent="-457200">
              <a:lnSpc>
                <a:spcPct val="120000"/>
              </a:lnSpc>
              <a:buFont typeface="+mj-lt"/>
              <a:buAutoNum type="alphaLcPeriod"/>
            </a:pPr>
            <a:r>
              <a:rPr lang="en-US" sz="2400" dirty="0" smtClean="0"/>
              <a:t>How can local governments and the school system enhance mental health and substance abuse services?</a:t>
            </a:r>
          </a:p>
          <a:p>
            <a:pPr marL="747713" lvl="1" indent="-290513">
              <a:lnSpc>
                <a:spcPct val="120000"/>
              </a:lnSpc>
              <a:buNone/>
            </a:pPr>
            <a:r>
              <a:rPr lang="en-US" dirty="0"/>
              <a:t>  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Large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group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discussion: </a:t>
            </a:r>
          </a:p>
          <a:p>
            <a:pPr>
              <a:buNone/>
            </a:pPr>
            <a:r>
              <a:rPr lang="en-US" b="1" dirty="0" smtClean="0"/>
              <a:t>Coordination of Resources and Community Connectedness</a:t>
            </a:r>
            <a:endParaRPr lang="en-US" b="1" dirty="0" smtClean="0"/>
          </a:p>
          <a:p>
            <a:pPr marL="747713" lvl="1" indent="-290513">
              <a:lnSpc>
                <a:spcPct val="120000"/>
              </a:lnSpc>
              <a:buNone/>
            </a:pPr>
            <a:r>
              <a:rPr lang="en-US" dirty="0" smtClean="0"/>
              <a:t>1.  How can </a:t>
            </a:r>
            <a:r>
              <a:rPr lang="en-US" dirty="0"/>
              <a:t>mental health </a:t>
            </a:r>
            <a:r>
              <a:rPr lang="en-US" dirty="0" smtClean="0"/>
              <a:t>and substance abuse services </a:t>
            </a:r>
            <a:r>
              <a:rPr lang="en-US" dirty="0"/>
              <a:t>be better coordinated in the County?  </a:t>
            </a:r>
            <a:endParaRPr lang="en-US" dirty="0" smtClean="0"/>
          </a:p>
          <a:p>
            <a:pPr marL="747713" lvl="1" indent="-290513">
              <a:lnSpc>
                <a:spcPct val="120000"/>
              </a:lnSpc>
              <a:buNone/>
            </a:pPr>
            <a:r>
              <a:rPr lang="en-US" dirty="0" smtClean="0"/>
              <a:t>2.  What </a:t>
            </a:r>
            <a:r>
              <a:rPr lang="en-US" dirty="0"/>
              <a:t>connections </a:t>
            </a:r>
            <a:r>
              <a:rPr lang="en-US" dirty="0" smtClean="0"/>
              <a:t>can </a:t>
            </a:r>
            <a:r>
              <a:rPr lang="en-US" dirty="0"/>
              <a:t>be established or improved among various </a:t>
            </a:r>
            <a:r>
              <a:rPr lang="en-US" dirty="0" smtClean="0"/>
              <a:t>stakeholders in </a:t>
            </a:r>
            <a:r>
              <a:rPr lang="en-US" dirty="0"/>
              <a:t>the County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7818" y="176642"/>
            <a:ext cx="9642763" cy="139238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Today’s Format: Subcommittees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4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2088573"/>
            <a:ext cx="8675370" cy="5278582"/>
          </a:xfrm>
        </p:spPr>
        <p:txBody>
          <a:bodyPr/>
          <a:lstStyle/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there a local policy we need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to add or amend that improves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mental health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and substance abuse services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 Hillsborough County?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AutoNum type="arabicPeriod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AutoNum type="arabicPeriod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there a state or federal policy the Leadership Council could propose or amend that would strengthen mental health and substance abuse services?    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Today’s Format: Steering Committee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QUESTIONS AND COMMENTS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pic>
        <p:nvPicPr>
          <p:cNvPr id="7" name="Content Placeholder 6" descr="Blue_Question_Mark_clip_art_hight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33569" y="2328672"/>
            <a:ext cx="4389120" cy="438912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</TotalTime>
  <Words>195</Words>
  <Application>Microsoft Office PowerPoint</Application>
  <PresentationFormat>Custom</PresentationFormat>
  <Paragraphs>61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Community Violence Prevention Collaborative</vt:lpstr>
      <vt:lpstr>Slide 2</vt:lpstr>
      <vt:lpstr>Slide 3</vt:lpstr>
      <vt:lpstr>Slide 4</vt:lpstr>
      <vt:lpstr>Slide 5</vt:lpstr>
      <vt:lpstr>Today’s Format: Steering Committee</vt:lpstr>
      <vt:lpstr>QUESTIONS AND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Violence Prevention</dc:title>
  <dc:creator>Herb Marlowe</dc:creator>
  <cp:lastModifiedBy>Holly East</cp:lastModifiedBy>
  <cp:revision>36</cp:revision>
  <dcterms:created xsi:type="dcterms:W3CDTF">2014-01-17T13:26:12Z</dcterms:created>
  <dcterms:modified xsi:type="dcterms:W3CDTF">2014-01-31T18:55:24Z</dcterms:modified>
</cp:coreProperties>
</file>